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0" r:id="rId3"/>
    <p:sldId id="261" r:id="rId4"/>
    <p:sldId id="262" r:id="rId5"/>
    <p:sldId id="267" r:id="rId6"/>
    <p:sldId id="257" r:id="rId7"/>
    <p:sldId id="269" r:id="rId8"/>
    <p:sldId id="270" r:id="rId9"/>
    <p:sldId id="265" r:id="rId10"/>
    <p:sldId id="268" r:id="rId11"/>
    <p:sldId id="266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51"/>
    <p:restoredTop sz="96041"/>
  </p:normalViewPr>
  <p:slideViewPr>
    <p:cSldViewPr snapToGrid="0" snapToObjects="1">
      <p:cViewPr>
        <p:scale>
          <a:sx n="121" d="100"/>
          <a:sy n="121" d="100"/>
        </p:scale>
        <p:origin x="50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88F764-965E-784D-93FD-54E4B80D38B4}" type="datetimeFigureOut">
              <a:rPr lang="en-US" smtClean="0"/>
              <a:t>6/18/20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224184-0300-9F46-9B79-085AB27C3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023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24184-0300-9F46-9B79-085AB27C32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60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24184-0300-9F46-9B79-085AB27C32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963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8201D-2BBA-F346-B731-06B82D185FE1}" type="datetime1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9163E-1119-F245-B1CE-A557DB733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09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FCE40-E4B6-B74E-886E-CC8988AD7F07}" type="datetime1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9163E-1119-F245-B1CE-A557DB733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9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0CD4D-E7D4-5141-AB54-BA026FB376FE}" type="datetime1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9163E-1119-F245-B1CE-A557DB733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37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AC5D8-7037-CC42-865C-22A25D9769F7}" type="datetime1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9163E-1119-F245-B1CE-A557DB733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15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F18FB-89E8-9F45-9EAA-F64E0A18E1AB}" type="datetime1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9163E-1119-F245-B1CE-A557DB733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61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C81D5-62A4-9946-BEF6-CBE150D9A116}" type="datetime1">
              <a:rPr lang="en-US" smtClean="0"/>
              <a:t>6/18/20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9163E-1119-F245-B1CE-A557DB733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70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F0BA3-1D42-4E47-89EB-63F32357E2B7}" type="datetime1">
              <a:rPr lang="en-US" smtClean="0"/>
              <a:t>6/18/20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9163E-1119-F245-B1CE-A557DB733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179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4AEB0-C3AF-5141-9F0F-6F18FC832482}" type="datetime1">
              <a:rPr lang="en-US" smtClean="0"/>
              <a:t>6/18/20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9163E-1119-F245-B1CE-A557DB733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92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B8219-777C-DC45-8D32-54C31AAB59F7}" type="datetime1">
              <a:rPr lang="en-US" smtClean="0"/>
              <a:t>6/18/20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9163E-1119-F245-B1CE-A557DB733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786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AB74D-718F-5740-A13F-60FB758D1807}" type="datetime1">
              <a:rPr lang="en-US" smtClean="0"/>
              <a:t>6/18/20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9163E-1119-F245-B1CE-A557DB733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57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EC4A5-6B3E-E64C-BC0E-CE4ABBD68C05}" type="datetime1">
              <a:rPr lang="en-US" smtClean="0"/>
              <a:t>6/18/20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9163E-1119-F245-B1CE-A557DB733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262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032FA-7C0A-6642-AF0B-7F0CA915D92F}" type="datetime1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9163E-1119-F245-B1CE-A557DB733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84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Predicting </a:t>
            </a:r>
            <a:r>
              <a:rPr lang="en-US" altLang="zh-CN" dirty="0" smtClean="0"/>
              <a:t>I</a:t>
            </a:r>
            <a:r>
              <a:rPr lang="en-US" dirty="0" smtClean="0"/>
              <a:t>n-hospital </a:t>
            </a:r>
            <a:r>
              <a:rPr lang="en-US" dirty="0"/>
              <a:t>M</a:t>
            </a:r>
            <a:r>
              <a:rPr lang="en-US" dirty="0" smtClean="0"/>
              <a:t>ortality of Patients in the </a:t>
            </a:r>
            <a:r>
              <a:rPr lang="en-US" dirty="0"/>
              <a:t>P</a:t>
            </a:r>
            <a:r>
              <a:rPr lang="en-US" altLang="zh-CN" dirty="0" smtClean="0"/>
              <a:t>aediatric </a:t>
            </a:r>
            <a:r>
              <a:rPr lang="en-US" dirty="0" smtClean="0"/>
              <a:t>ICU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Shenda Hong, and Collaborators</a:t>
            </a:r>
          </a:p>
          <a:p>
            <a:r>
              <a:rPr lang="en-US" dirty="0" smtClean="0"/>
              <a:t>Jun 18, 2020</a:t>
            </a:r>
          </a:p>
        </p:txBody>
      </p:sp>
    </p:spTree>
    <p:extLst>
      <p:ext uri="{BB962C8B-B14F-4D97-AF65-F5344CB8AC3E}">
        <p14:creationId xmlns:p14="http://schemas.microsoft.com/office/powerpoint/2010/main" val="148720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9163E-1119-F245-B1CE-A557DB733013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013" y="1207241"/>
            <a:ext cx="7129118" cy="49178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9187" y="6352143"/>
            <a:ext cx="71680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Reproducible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code is publicly </a:t>
            </a:r>
            <a:r>
              <a:rPr lang="en-US" altLang="zh-CN" dirty="0" smtClean="0"/>
              <a:t>available </a:t>
            </a:r>
            <a:r>
              <a:rPr lang="en-US" altLang="zh-CN" dirty="0" smtClean="0"/>
              <a:t>at </a:t>
            </a:r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github.com</a:t>
            </a:r>
            <a:r>
              <a:rPr lang="en-US" dirty="0"/>
              <a:t>/hsd1503/PIC</a:t>
            </a:r>
          </a:p>
        </p:txBody>
      </p:sp>
    </p:spTree>
    <p:extLst>
      <p:ext uri="{BB962C8B-B14F-4D97-AF65-F5344CB8AC3E}">
        <p14:creationId xmlns:p14="http://schemas.microsoft.com/office/powerpoint/2010/main" val="12487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TODO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医院里是否有外部数据可以提供测试？</a:t>
            </a:r>
            <a:endParaRPr lang="en-US" altLang="zh-CN" sz="2000" dirty="0" smtClean="0"/>
          </a:p>
          <a:p>
            <a:r>
              <a:rPr lang="zh-CN" altLang="en-US" sz="2400" dirty="0" smtClean="0"/>
              <a:t>除了</a:t>
            </a:r>
            <a:r>
              <a:rPr lang="en-US" altLang="zh-CN" sz="2400" dirty="0" smtClean="0"/>
              <a:t>PRISM_III</a:t>
            </a:r>
            <a:r>
              <a:rPr lang="zh-CN" altLang="en-US" sz="2400" dirty="0" smtClean="0"/>
              <a:t>是否有别的方法需要对比？</a:t>
            </a:r>
            <a:endParaRPr lang="en-US" altLang="zh-CN" sz="2400" dirty="0" smtClean="0"/>
          </a:p>
          <a:p>
            <a:r>
              <a:rPr lang="zh-CN" altLang="en-US" sz="2400" dirty="0" smtClean="0"/>
              <a:t>合适的目标期刊</a:t>
            </a:r>
            <a:endParaRPr lang="en-US" altLang="zh-CN" sz="24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9163E-1119-F245-B1CE-A557DB7330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2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4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PIC (Paediatric </a:t>
            </a:r>
            <a:r>
              <a:rPr lang="en-US" dirty="0"/>
              <a:t>Intensive Care) database is a large, single-center database comprising information relating to patients admitted to critical care units at the </a:t>
            </a:r>
            <a:r>
              <a:rPr lang="en-US" dirty="0">
                <a:solidFill>
                  <a:srgbClr val="C00000"/>
                </a:solidFill>
              </a:rPr>
              <a:t>Children's Hospital of Zhejiang University School of Medicine</a:t>
            </a:r>
            <a:r>
              <a:rPr lang="en-US" dirty="0"/>
              <a:t>. It is a supplement to the well-known MIMIC database which provided a real clinical database for many data science researchers and supported many research projects. We hope this open </a:t>
            </a:r>
            <a:r>
              <a:rPr lang="en-US" dirty="0" err="1"/>
              <a:t>paediatric</a:t>
            </a:r>
            <a:r>
              <a:rPr lang="en-US" dirty="0"/>
              <a:t> intensive care database will also help improve the quality of intensive care for children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 smtClean="0"/>
              <a:t>pic.nbscn.org</a:t>
            </a:r>
            <a:endParaRPr lang="en-US" dirty="0" smtClean="0"/>
          </a:p>
          <a:p>
            <a:pPr lvl="1"/>
            <a:r>
              <a:rPr lang="en-US" dirty="0"/>
              <a:t>Xian Zeng#, Gang Yu#, Yang Lu#,</a:t>
            </a:r>
            <a:r>
              <a:rPr lang="en-US" dirty="0" err="1"/>
              <a:t>Linhua</a:t>
            </a:r>
            <a:r>
              <a:rPr lang="en-US" dirty="0"/>
              <a:t> Tan, </a:t>
            </a:r>
            <a:r>
              <a:rPr lang="en-US" dirty="0" err="1"/>
              <a:t>Xiujing</a:t>
            </a:r>
            <a:r>
              <a:rPr lang="en-US" dirty="0"/>
              <a:t> Wu, </a:t>
            </a:r>
            <a:r>
              <a:rPr lang="en-US" dirty="0" err="1"/>
              <a:t>Shanshan</a:t>
            </a:r>
            <a:r>
              <a:rPr lang="en-US" dirty="0"/>
              <a:t> Shi, </a:t>
            </a:r>
            <a:r>
              <a:rPr lang="en-US" dirty="0" err="1"/>
              <a:t>Huilong</a:t>
            </a:r>
            <a:r>
              <a:rPr lang="en-US" dirty="0"/>
              <a:t> </a:t>
            </a:r>
            <a:r>
              <a:rPr lang="en-US" dirty="0" err="1"/>
              <a:t>Duan</a:t>
            </a:r>
            <a:r>
              <a:rPr lang="en-US" dirty="0"/>
              <a:t>, </a:t>
            </a:r>
            <a:r>
              <a:rPr lang="en-US" dirty="0" err="1"/>
              <a:t>Qiang</a:t>
            </a:r>
            <a:r>
              <a:rPr lang="en-US" dirty="0"/>
              <a:t> Shu* and </a:t>
            </a:r>
            <a:r>
              <a:rPr lang="en-US" dirty="0" err="1"/>
              <a:t>Haomin</a:t>
            </a:r>
            <a:r>
              <a:rPr lang="en-US" dirty="0"/>
              <a:t> Li*. PIC, a </a:t>
            </a:r>
            <a:r>
              <a:rPr lang="en-US" dirty="0" err="1"/>
              <a:t>paediatric</a:t>
            </a:r>
            <a:r>
              <a:rPr lang="en-US" dirty="0"/>
              <a:t>-specific intensive care database. Scientific Data 2020 7:14 </a:t>
            </a:r>
            <a:r>
              <a:rPr lang="en-US" dirty="0" err="1"/>
              <a:t>DOI:doi.org</a:t>
            </a:r>
            <a:r>
              <a:rPr lang="en-US" dirty="0"/>
              <a:t>/10.1038/s41597-020-0355-4. Available from: https://</a:t>
            </a:r>
            <a:r>
              <a:rPr lang="en-US" dirty="0" err="1"/>
              <a:t>www.nature.com</a:t>
            </a:r>
            <a:r>
              <a:rPr lang="en-US" dirty="0"/>
              <a:t>/articles/s41597-020-0355-4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CE24F-3A3E-40D6-B2CD-65ED4100A354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892" y="104649"/>
            <a:ext cx="2513640" cy="18465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03" y="6185386"/>
            <a:ext cx="1028415" cy="53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1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Tables</a:t>
            </a:r>
          </a:p>
          <a:p>
            <a:pPr lvl="1"/>
            <a:r>
              <a:rPr lang="en-US" dirty="0" err="1" smtClean="0"/>
              <a:t>ADMISSIONS.csv</a:t>
            </a:r>
            <a:endParaRPr lang="en-US" dirty="0" smtClean="0"/>
          </a:p>
          <a:p>
            <a:pPr lvl="1"/>
            <a:r>
              <a:rPr lang="en-US" dirty="0" err="1" smtClean="0"/>
              <a:t>CHARTEVENTS.csv</a:t>
            </a:r>
            <a:endParaRPr lang="en-US" dirty="0" smtClean="0"/>
          </a:p>
          <a:p>
            <a:pPr lvl="1"/>
            <a:r>
              <a:rPr lang="en-US" dirty="0" err="1" smtClean="0"/>
              <a:t>LABEVENTS.csv</a:t>
            </a:r>
            <a:endParaRPr lang="en-US" dirty="0" smtClean="0"/>
          </a:p>
          <a:p>
            <a:r>
              <a:rPr lang="en-US" dirty="0" smtClean="0"/>
              <a:t>Extract min/max values in the first 24 hours after admission</a:t>
            </a:r>
          </a:p>
          <a:p>
            <a:pPr lvl="1"/>
            <a:r>
              <a:rPr lang="is-IS" dirty="0" smtClean="0"/>
              <a:t>Total 1109 featrues</a:t>
            </a:r>
          </a:p>
          <a:p>
            <a:pPr lvl="1"/>
            <a:r>
              <a:rPr lang="is-IS" dirty="0"/>
              <a:t>I</a:t>
            </a:r>
            <a:r>
              <a:rPr lang="is-IS" dirty="0" smtClean="0"/>
              <a:t>mpute missing values with 0</a:t>
            </a:r>
          </a:p>
          <a:p>
            <a:pPr lvl="1"/>
            <a:r>
              <a:rPr lang="is-IS" dirty="0" smtClean="0"/>
              <a:t>No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9163E-1119-F245-B1CE-A557DB7330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49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/>
          <p:cNvSpPr/>
          <p:nvPr/>
        </p:nvSpPr>
        <p:spPr>
          <a:xfrm>
            <a:off x="1309524" y="168449"/>
            <a:ext cx="6930016" cy="2364442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9163E-1119-F245-B1CE-A557DB733013}" type="slidenum">
              <a:rPr lang="en-US" smtClean="0"/>
              <a:t>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332909" y="357238"/>
            <a:ext cx="1711842" cy="413865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1109 features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80188" y="1899818"/>
            <a:ext cx="1796904" cy="413865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29 </a:t>
            </a:r>
            <a:r>
              <a:rPr lang="en-US" dirty="0" smtClean="0">
                <a:solidFill>
                  <a:schemeClr val="tx1"/>
                </a:solidFill>
              </a:rPr>
              <a:t>features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>
            <a:stCxn id="6" idx="2"/>
            <a:endCxn id="7" idx="0"/>
          </p:cNvCxnSpPr>
          <p:nvPr/>
        </p:nvCxnSpPr>
        <p:spPr>
          <a:xfrm flipH="1">
            <a:off x="3178640" y="771103"/>
            <a:ext cx="10190" cy="11287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32889" y="858128"/>
            <a:ext cx="38845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5 fold cross validation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Average feature importance </a:t>
            </a:r>
            <a:r>
              <a:rPr lang="en-US" sz="1400" dirty="0"/>
              <a:t>score from R</a:t>
            </a:r>
            <a:r>
              <a:rPr lang="en-US" altLang="zh-CN" sz="1400" dirty="0" smtClean="0"/>
              <a:t>F</a:t>
            </a:r>
            <a:endParaRPr lang="en-US" sz="1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sz="1400" dirty="0"/>
              <a:t>Train stepwise LR, </a:t>
            </a:r>
            <a:r>
              <a:rPr lang="en-US" altLang="zh-CN" sz="1400" dirty="0" smtClean="0"/>
              <a:t>find the best set of features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3794886" y="2768554"/>
            <a:ext cx="1233377" cy="48230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25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features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>
            <a:stCxn id="7" idx="2"/>
            <a:endCxn id="15" idx="0"/>
          </p:cNvCxnSpPr>
          <p:nvPr/>
        </p:nvCxnSpPr>
        <p:spPr>
          <a:xfrm>
            <a:off x="3178640" y="2313683"/>
            <a:ext cx="1232935" cy="4548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851733" y="267072"/>
            <a:ext cx="22571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Feature Selection </a:t>
            </a: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</a:rPr>
              <a:t>by Machine Learning Model</a:t>
            </a:r>
          </a:p>
        </p:txBody>
      </p:sp>
      <p:cxnSp>
        <p:nvCxnSpPr>
          <p:cNvPr id="24" name="Straight Arrow Connector 23"/>
          <p:cNvCxnSpPr>
            <a:stCxn id="15" idx="2"/>
            <a:endCxn id="26" idx="0"/>
          </p:cNvCxnSpPr>
          <p:nvPr/>
        </p:nvCxnSpPr>
        <p:spPr>
          <a:xfrm flipH="1">
            <a:off x="2573915" y="3250858"/>
            <a:ext cx="1837660" cy="6985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831408" y="3949403"/>
            <a:ext cx="1485014" cy="461410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CV1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669068" y="3949403"/>
            <a:ext cx="1485014" cy="461410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CV</a:t>
            </a:r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386261" y="3949403"/>
            <a:ext cx="1485014" cy="461410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CV5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/>
          <p:cNvCxnSpPr>
            <a:stCxn id="15" idx="2"/>
            <a:endCxn id="27" idx="0"/>
          </p:cNvCxnSpPr>
          <p:nvPr/>
        </p:nvCxnSpPr>
        <p:spPr>
          <a:xfrm>
            <a:off x="4411575" y="3250858"/>
            <a:ext cx="0" cy="6985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5" idx="2"/>
            <a:endCxn id="28" idx="0"/>
          </p:cNvCxnSpPr>
          <p:nvPr/>
        </p:nvCxnSpPr>
        <p:spPr>
          <a:xfrm>
            <a:off x="4411575" y="3250858"/>
            <a:ext cx="2717193" cy="6985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831408" y="4978287"/>
            <a:ext cx="1485014" cy="461410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Model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669068" y="4978287"/>
            <a:ext cx="1485014" cy="461410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Model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386261" y="4978287"/>
            <a:ext cx="1485014" cy="461410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Model </a:t>
            </a:r>
            <a:r>
              <a:rPr lang="en-US" altLang="zh-CN" dirty="0" smtClean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" name="Straight Arrow Connector 47"/>
          <p:cNvCxnSpPr>
            <a:stCxn id="26" idx="2"/>
            <a:endCxn id="38" idx="0"/>
          </p:cNvCxnSpPr>
          <p:nvPr/>
        </p:nvCxnSpPr>
        <p:spPr>
          <a:xfrm>
            <a:off x="2573915" y="4410813"/>
            <a:ext cx="0" cy="5674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7" idx="2"/>
            <a:endCxn id="39" idx="0"/>
          </p:cNvCxnSpPr>
          <p:nvPr/>
        </p:nvCxnSpPr>
        <p:spPr>
          <a:xfrm>
            <a:off x="4411575" y="4410813"/>
            <a:ext cx="0" cy="5674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8" idx="2"/>
            <a:endCxn id="40" idx="0"/>
          </p:cNvCxnSpPr>
          <p:nvPr/>
        </p:nvCxnSpPr>
        <p:spPr>
          <a:xfrm>
            <a:off x="7128768" y="4410813"/>
            <a:ext cx="0" cy="5674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5476121" y="3963545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......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5481435" y="4978287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......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3669068" y="6156594"/>
            <a:ext cx="1485014" cy="461410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Final Model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8" name="Straight Arrow Connector 67"/>
          <p:cNvCxnSpPr>
            <a:stCxn id="38" idx="2"/>
            <a:endCxn id="60" idx="0"/>
          </p:cNvCxnSpPr>
          <p:nvPr/>
        </p:nvCxnSpPr>
        <p:spPr>
          <a:xfrm>
            <a:off x="2573915" y="5439697"/>
            <a:ext cx="1837660" cy="7168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40" idx="2"/>
            <a:endCxn id="60" idx="0"/>
          </p:cNvCxnSpPr>
          <p:nvPr/>
        </p:nvCxnSpPr>
        <p:spPr>
          <a:xfrm flipH="1">
            <a:off x="4411575" y="5439697"/>
            <a:ext cx="2717193" cy="7168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39" idx="2"/>
            <a:endCxn id="60" idx="0"/>
          </p:cNvCxnSpPr>
          <p:nvPr/>
        </p:nvCxnSpPr>
        <p:spPr>
          <a:xfrm>
            <a:off x="4411575" y="5439697"/>
            <a:ext cx="0" cy="7168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1668377" y="1672641"/>
            <a:ext cx="7113182" cy="1784965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6123416" y="2785723"/>
            <a:ext cx="25456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Feature Selection 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by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P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ediatrician</a:t>
            </a:r>
          </a:p>
        </p:txBody>
      </p:sp>
      <p:sp>
        <p:nvSpPr>
          <p:cNvPr id="3" name="Rectangle 2"/>
          <p:cNvSpPr/>
          <p:nvPr/>
        </p:nvSpPr>
        <p:spPr>
          <a:xfrm>
            <a:off x="8951318" y="424590"/>
            <a:ext cx="25840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/>
              <a:t>Framework</a:t>
            </a:r>
            <a:endParaRPr lang="en-US" sz="3200" dirty="0"/>
          </a:p>
        </p:txBody>
      </p:sp>
      <p:sp>
        <p:nvSpPr>
          <p:cNvPr id="41" name="Rectangle 40"/>
          <p:cNvSpPr/>
          <p:nvPr/>
        </p:nvSpPr>
        <p:spPr>
          <a:xfrm>
            <a:off x="1668377" y="3735732"/>
            <a:ext cx="7113182" cy="2985743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537449" y="6310227"/>
            <a:ext cx="20631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solidFill>
                  <a:srgbClr val="C00000"/>
                </a:solidFill>
              </a:rPr>
              <a:t>Weight Ensemble</a:t>
            </a:r>
          </a:p>
        </p:txBody>
      </p:sp>
    </p:spTree>
    <p:extLst>
      <p:ext uri="{BB962C8B-B14F-4D97-AF65-F5344CB8AC3E}">
        <p14:creationId xmlns:p14="http://schemas.microsoft.com/office/powerpoint/2010/main" val="172017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方法创新点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8275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Joint feature </a:t>
            </a:r>
            <a:r>
              <a:rPr lang="en-US" altLang="zh-CN" dirty="0" smtClean="0"/>
              <a:t>selection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 smtClean="0"/>
              <a:t>使用</a:t>
            </a:r>
            <a:r>
              <a:rPr lang="zh-CN" altLang="en-US" dirty="0"/>
              <a:t>机器学习模型从</a:t>
            </a:r>
            <a:r>
              <a:rPr lang="en-US" altLang="zh-CN" dirty="0"/>
              <a:t>1109</a:t>
            </a:r>
            <a:r>
              <a:rPr lang="zh-CN" altLang="en-US" dirty="0"/>
              <a:t>个特征中初步筛选</a:t>
            </a:r>
            <a:r>
              <a:rPr lang="zh-CN" altLang="en-US" dirty="0" smtClean="0"/>
              <a:t>出</a:t>
            </a:r>
            <a:r>
              <a:rPr lang="en-US" altLang="zh-CN" dirty="0" smtClean="0"/>
              <a:t>29</a:t>
            </a:r>
            <a:r>
              <a:rPr lang="zh-CN" altLang="en-US" dirty="0" smtClean="0"/>
              <a:t>个特征</a:t>
            </a:r>
            <a:endParaRPr lang="en-US" altLang="zh-CN" dirty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 smtClean="0"/>
              <a:t>领域专家从上述</a:t>
            </a:r>
            <a:r>
              <a:rPr lang="en-US" altLang="zh-CN" dirty="0" smtClean="0"/>
              <a:t>29</a:t>
            </a:r>
            <a:r>
              <a:rPr lang="zh-CN" altLang="en-US" dirty="0" smtClean="0"/>
              <a:t>个</a:t>
            </a:r>
            <a:r>
              <a:rPr lang="zh-CN" altLang="en-US" dirty="0"/>
              <a:t>特征中进一步筛选，去除无临床意义的</a:t>
            </a:r>
            <a:r>
              <a:rPr lang="zh-CN" altLang="en-US" dirty="0" smtClean="0"/>
              <a:t>特征，得到</a:t>
            </a:r>
            <a:r>
              <a:rPr lang="en-US" altLang="zh-CN" dirty="0" smtClean="0"/>
              <a:t>25</a:t>
            </a:r>
            <a:r>
              <a:rPr lang="zh-CN" altLang="en-US" dirty="0" smtClean="0"/>
              <a:t>个特征</a:t>
            </a:r>
            <a:endParaRPr lang="en-US" altLang="zh-CN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Weights ensemble </a:t>
            </a:r>
            <a:endParaRPr lang="en-US" altLang="zh-CN" dirty="0"/>
          </a:p>
          <a:p>
            <a:pPr marL="971550" lvl="1" indent="-514350">
              <a:buFont typeface="+mj-lt"/>
              <a:buAutoNum type="arabicPeriod"/>
            </a:pPr>
            <a:r>
              <a:rPr lang="en-US" altLang="zh-CN" dirty="0" smtClean="0"/>
              <a:t>Build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base models from 5-fold data split</a:t>
            </a:r>
            <a:endParaRPr lang="en-US" altLang="zh-CN" dirty="0"/>
          </a:p>
          <a:p>
            <a:pPr marL="971550" lvl="1" indent="-514350">
              <a:buFont typeface="+mj-lt"/>
              <a:buAutoNum type="arabicPeriod"/>
            </a:pPr>
            <a:r>
              <a:rPr lang="en-US" altLang="zh-CN" dirty="0" smtClean="0"/>
              <a:t>Ensemble via </a:t>
            </a:r>
            <a:r>
              <a:rPr lang="en-US" altLang="zh-CN" dirty="0"/>
              <a:t>weights </a:t>
            </a:r>
            <a:r>
              <a:rPr lang="en-US" altLang="zh-CN" dirty="0" smtClean="0"/>
              <a:t>average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9163E-1119-F245-B1CE-A557DB7330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0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338" y="3001671"/>
            <a:ext cx="3342889" cy="22648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1 - Joint Feature </a:t>
            </a:r>
            <a:r>
              <a:rPr lang="en-US" altLang="zh-CN" dirty="0" smtClean="0"/>
              <a:t>selection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9163E-1119-F245-B1CE-A557DB73301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188" y="3001671"/>
            <a:ext cx="3313552" cy="215218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330840" y="3177953"/>
            <a:ext cx="0" cy="1687638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701674" y="2449746"/>
            <a:ext cx="12583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29 </a:t>
            </a:r>
            <a:r>
              <a:rPr lang="en-US" dirty="0" smtClean="0">
                <a:solidFill>
                  <a:srgbClr val="C00000"/>
                </a:solidFill>
              </a:rPr>
              <a:t>features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3386" y="5230514"/>
            <a:ext cx="3379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Feature </a:t>
            </a:r>
            <a:r>
              <a:rPr lang="en-US" dirty="0" smtClean="0"/>
              <a:t>importance score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RF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640368" y="5230514"/>
            <a:ext cx="15617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Step-wise LR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8946" y="3300984"/>
            <a:ext cx="1463793" cy="146379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9784142" y="5230514"/>
            <a:ext cx="880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Experts</a:t>
            </a:r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3923004" y="3793172"/>
            <a:ext cx="501069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8492052" y="3793172"/>
            <a:ext cx="501069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518946" y="2454362"/>
            <a:ext cx="12583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2</a:t>
            </a:r>
            <a:r>
              <a:rPr lang="en-US" altLang="zh-CN" dirty="0">
                <a:solidFill>
                  <a:srgbClr val="C00000"/>
                </a:solidFill>
              </a:rPr>
              <a:t>5</a:t>
            </a:r>
            <a:r>
              <a:rPr lang="en-US" dirty="0" smtClean="0">
                <a:solidFill>
                  <a:srgbClr val="C00000"/>
                </a:solidFill>
              </a:rPr>
              <a:t> features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67615" y="2449746"/>
            <a:ext cx="15936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mtClean="0">
                <a:solidFill>
                  <a:srgbClr val="C00000"/>
                </a:solidFill>
              </a:rPr>
              <a:t>110</a:t>
            </a:r>
            <a:r>
              <a:rPr lang="en-US" smtClean="0">
                <a:solidFill>
                  <a:srgbClr val="C00000"/>
                </a:solidFill>
              </a:rPr>
              <a:t>9 </a:t>
            </a:r>
            <a:r>
              <a:rPr lang="en-US" dirty="0" smtClean="0">
                <a:solidFill>
                  <a:srgbClr val="C00000"/>
                </a:solidFill>
              </a:rPr>
              <a:t>features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993121" y="348384"/>
            <a:ext cx="28666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Feature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selection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can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>
                <a:solidFill>
                  <a:srgbClr val="C00000"/>
                </a:solidFill>
              </a:rPr>
              <a:t>Simplify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the final model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Promote performance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69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2 - Weight</a:t>
            </a:r>
            <a:r>
              <a:rPr lang="en-US" altLang="zh-CN" dirty="0" smtClean="0"/>
              <a:t>s</a:t>
            </a:r>
            <a:r>
              <a:rPr lang="en-US" dirty="0" smtClean="0"/>
              <a:t> Ensemble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825625"/>
            <a:ext cx="5025887" cy="172564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Split data </a:t>
            </a:r>
            <a:r>
              <a:rPr lang="en-US" altLang="zh-CN" sz="2000" dirty="0" smtClean="0"/>
              <a:t>into</a:t>
            </a:r>
            <a:r>
              <a:rPr lang="zh-CN" altLang="en-US" sz="2000" dirty="0" smtClean="0"/>
              <a:t> </a:t>
            </a:r>
            <a:r>
              <a:rPr lang="en-US" sz="2000" dirty="0" smtClean="0"/>
              <a:t>5-fold</a:t>
            </a:r>
          </a:p>
          <a:p>
            <a:r>
              <a:rPr lang="en-US" sz="2000" dirty="0" smtClean="0"/>
              <a:t>Training base LR model on </a:t>
            </a:r>
            <a:r>
              <a:rPr lang="en-US" altLang="zh-CN" sz="2000" dirty="0" smtClean="0"/>
              <a:t>every 4-</a:t>
            </a:r>
            <a:r>
              <a:rPr lang="en-US" sz="2000" dirty="0" smtClean="0"/>
              <a:t>fold with 25 features</a:t>
            </a:r>
          </a:p>
          <a:p>
            <a:r>
              <a:rPr lang="en-US" sz="2000" dirty="0" smtClean="0"/>
              <a:t>Average coefficients and bias for 5 models to get final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9163E-1119-F245-B1CE-A557DB73301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726" y="2281925"/>
            <a:ext cx="2120900" cy="226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453" y="2370825"/>
            <a:ext cx="1943100" cy="2082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648726" y="4542023"/>
            <a:ext cx="46211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/>
              <a:t>T</a:t>
            </a:r>
            <a:r>
              <a:rPr lang="en-US" sz="1600" dirty="0" smtClean="0"/>
              <a:t>raining set results (left) is comparable with test set results. We can conclude that no overfitting happens.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8993121" y="348384"/>
            <a:ext cx="28666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Weight Ensemble can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Fully utilize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Promote generalizability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85284" y="4162407"/>
            <a:ext cx="477078" cy="3578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462362" y="4162407"/>
            <a:ext cx="477078" cy="3578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939440" y="4162407"/>
            <a:ext cx="477078" cy="3578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416518" y="4162407"/>
            <a:ext cx="477078" cy="3578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893596" y="4162407"/>
            <a:ext cx="477078" cy="3578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985284" y="4701400"/>
            <a:ext cx="477078" cy="3578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462362" y="4701400"/>
            <a:ext cx="477078" cy="3578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939440" y="4701400"/>
            <a:ext cx="477078" cy="3578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416518" y="4701400"/>
            <a:ext cx="477078" cy="3578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893596" y="4701400"/>
            <a:ext cx="477078" cy="3578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985284" y="5240393"/>
            <a:ext cx="477078" cy="3578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462362" y="5240393"/>
            <a:ext cx="477078" cy="3578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939440" y="5240393"/>
            <a:ext cx="477078" cy="3578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416518" y="5240393"/>
            <a:ext cx="477078" cy="3578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893596" y="5240393"/>
            <a:ext cx="477078" cy="3578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985284" y="5779386"/>
            <a:ext cx="477078" cy="3578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462362" y="5779386"/>
            <a:ext cx="477078" cy="3578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939440" y="5779386"/>
            <a:ext cx="477078" cy="3578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416518" y="5779386"/>
            <a:ext cx="477078" cy="3578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893596" y="5779386"/>
            <a:ext cx="477078" cy="3578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985284" y="6319007"/>
            <a:ext cx="477078" cy="3578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462362" y="6319007"/>
            <a:ext cx="477078" cy="3578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939440" y="6319007"/>
            <a:ext cx="477078" cy="3578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416518" y="6319007"/>
            <a:ext cx="477078" cy="3578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893596" y="6319007"/>
            <a:ext cx="477078" cy="3578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259536" y="5638453"/>
            <a:ext cx="477078" cy="3578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6259536" y="6177446"/>
            <a:ext cx="477078" cy="3578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813427" y="5626929"/>
            <a:ext cx="1416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Training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5184490" y="6165852"/>
            <a:ext cx="1045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Test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1092937" y="4150883"/>
            <a:ext cx="753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Fold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1094950" y="4689876"/>
            <a:ext cx="753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Fold</a:t>
            </a:r>
            <a:r>
              <a:rPr lang="zh-CN" altLang="en-US" dirty="0" smtClean="0"/>
              <a:t> </a:t>
            </a:r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1090924" y="5240393"/>
            <a:ext cx="753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Fold</a:t>
            </a:r>
            <a:r>
              <a:rPr lang="zh-CN" altLang="en-US" dirty="0" smtClean="0"/>
              <a:t> </a:t>
            </a:r>
            <a:r>
              <a:rPr lang="en-US" altLang="zh-CN" dirty="0"/>
              <a:t>3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092937" y="5779386"/>
            <a:ext cx="753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Fold</a:t>
            </a:r>
            <a:r>
              <a:rPr lang="zh-CN" altLang="en-US" dirty="0" smtClean="0"/>
              <a:t> </a:t>
            </a:r>
            <a:r>
              <a:rPr lang="en-US" altLang="zh-CN" dirty="0"/>
              <a:t>4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1090924" y="6307483"/>
            <a:ext cx="753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Fold</a:t>
            </a:r>
            <a:r>
              <a:rPr lang="zh-CN" altLang="en-US" dirty="0" smtClean="0"/>
              <a:t> </a:t>
            </a:r>
            <a:r>
              <a:rPr lang="en-US" altLang="zh-CN" dirty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Final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9163E-1119-F245-B1CE-A557DB733013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20" y="1540565"/>
            <a:ext cx="6510389" cy="458193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4174" y="2138633"/>
            <a:ext cx="474478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Death</a:t>
            </a:r>
            <a:r>
              <a:rPr lang="zh-CN" altLang="en-US" sz="1400" dirty="0" smtClean="0"/>
              <a:t> </a:t>
            </a:r>
            <a:r>
              <a:rPr lang="en-US" sz="1400" dirty="0" smtClean="0"/>
              <a:t>Probability </a:t>
            </a:r>
            <a:r>
              <a:rPr lang="en-US" sz="1400" dirty="0"/>
              <a:t>= </a:t>
            </a:r>
            <a:r>
              <a:rPr lang="en-US" sz="1400" dirty="0" smtClean="0"/>
              <a:t>sigmoid(</a:t>
            </a:r>
          </a:p>
          <a:p>
            <a:r>
              <a:rPr lang="en-US" sz="1400" dirty="0" smtClean="0"/>
              <a:t>-</a:t>
            </a:r>
            <a:r>
              <a:rPr lang="en-US" sz="1400" dirty="0"/>
              <a:t>0.002198*</a:t>
            </a:r>
            <a:r>
              <a:rPr lang="en-US" sz="1400" dirty="0" err="1"/>
              <a:t>age_month</a:t>
            </a:r>
            <a:r>
              <a:rPr lang="en-US" sz="1400" dirty="0"/>
              <a:t> + -0.010771*chart_1001_max + </a:t>
            </a:r>
            <a:r>
              <a:rPr lang="en-US" sz="1400" dirty="0" smtClean="0"/>
              <a:t>0.000724*chart_1004_max + -0.000828*chart_1004_min + -0.007192*chart_1015_min + 0.006699*chart_1016_max + -0.013102*chart_1016_min + -0.003065*lab_5129_max + -0.004625*lab_5252_min + 0.041561*lab_5174_min + 0.002169*lab_5186_max + 0.018668*lab_5211_max + 0.018158*lab_5211_min + 0.011761*lab_5224_min + 0.075337*lab_5227_max + 0.017437*lab_5233_max + 0.019721*lab_5235_max + 0.477498*lab_5237_min + -0.037506*lab_5248_min + -0.056775*lab_5249_max + -0.016579*lab_5249_min + 0.021963*lab_5226_max + -0.425055*lab_5215_max + -0.033721*lab_5218_min + 0.033321*lab_5223_max + -1.557264)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097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908" y="278272"/>
            <a:ext cx="9242647" cy="634581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9163E-1119-F245-B1CE-A557DB733013}" type="slidenum">
              <a:rPr lang="en-US" smtClean="0"/>
              <a:t>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0700" y="278272"/>
            <a:ext cx="18614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Baseline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：</a:t>
            </a:r>
            <a:endParaRPr lang="en-US" dirty="0" smtClean="0"/>
          </a:p>
          <a:p>
            <a:r>
              <a:rPr lang="en-US" dirty="0" smtClean="0"/>
              <a:t>PRISM </a:t>
            </a:r>
            <a:r>
              <a:rPr lang="en-US" dirty="0"/>
              <a:t>III </a:t>
            </a:r>
          </a:p>
        </p:txBody>
      </p:sp>
    </p:spTree>
    <p:extLst>
      <p:ext uri="{BB962C8B-B14F-4D97-AF65-F5344CB8AC3E}">
        <p14:creationId xmlns:p14="http://schemas.microsoft.com/office/powerpoint/2010/main" val="96303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</TotalTime>
  <Words>508</Words>
  <Application>Microsoft Macintosh PowerPoint</Application>
  <PresentationFormat>Widescreen</PresentationFormat>
  <Paragraphs>91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Calibri Light</vt:lpstr>
      <vt:lpstr>DengXian</vt:lpstr>
      <vt:lpstr>DengXian Light</vt:lpstr>
      <vt:lpstr>Arial</vt:lpstr>
      <vt:lpstr>Office Theme</vt:lpstr>
      <vt:lpstr>Predicting In-hospital Mortality of Patients in the Paediatric ICU</vt:lpstr>
      <vt:lpstr>Data</vt:lpstr>
      <vt:lpstr>Data</vt:lpstr>
      <vt:lpstr>PowerPoint Presentation</vt:lpstr>
      <vt:lpstr>方法创新点</vt:lpstr>
      <vt:lpstr>1 - Joint Feature selection</vt:lpstr>
      <vt:lpstr>2 - Weights Ensemble</vt:lpstr>
      <vt:lpstr>Final Model</vt:lpstr>
      <vt:lpstr>PowerPoint Presentation</vt:lpstr>
      <vt:lpstr>Results</vt:lpstr>
      <vt:lpstr>TODO</vt:lpstr>
      <vt:lpstr>Thanks!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Shenda Hong</dc:creator>
  <cp:lastModifiedBy>Shenda Hong</cp:lastModifiedBy>
  <cp:revision>266</cp:revision>
  <dcterms:created xsi:type="dcterms:W3CDTF">2020-06-14T02:48:59Z</dcterms:created>
  <dcterms:modified xsi:type="dcterms:W3CDTF">2020-06-19T00:50:57Z</dcterms:modified>
</cp:coreProperties>
</file>